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4" r:id="rId3"/>
    <p:sldId id="280" r:id="rId4"/>
    <p:sldId id="281" r:id="rId5"/>
    <p:sldId id="268" r:id="rId6"/>
    <p:sldId id="275" r:id="rId7"/>
    <p:sldId id="278" r:id="rId8"/>
    <p:sldId id="284" r:id="rId9"/>
    <p:sldId id="286" r:id="rId10"/>
    <p:sldId id="277" r:id="rId11"/>
    <p:sldId id="283" r:id="rId12"/>
    <p:sldId id="28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0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>
        <p:scale>
          <a:sx n="60" d="100"/>
          <a:sy n="60" d="100"/>
        </p:scale>
        <p:origin x="-143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F3237-4486-4233-A1AA-FEB66E076F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990D93-B407-4276-9AAA-8ABBF0E4162D}">
      <dgm:prSet phldrT="[Текст]"/>
      <dgm:spPr/>
      <dgm:t>
        <a:bodyPr/>
        <a:lstStyle/>
        <a:p>
          <a:r>
            <a:rPr lang="uk-UA" dirty="0" smtClean="0"/>
            <a:t>Традиційне навчання</a:t>
          </a:r>
          <a:endParaRPr lang="uk-UA" dirty="0"/>
        </a:p>
      </dgm:t>
    </dgm:pt>
    <dgm:pt modelId="{98DCA6BE-4A0A-438A-A41D-F6E47030CC26}" type="parTrans" cxnId="{29340BED-6AE2-4DC1-8C85-28806B4CDE31}">
      <dgm:prSet/>
      <dgm:spPr/>
      <dgm:t>
        <a:bodyPr/>
        <a:lstStyle/>
        <a:p>
          <a:endParaRPr lang="uk-UA"/>
        </a:p>
      </dgm:t>
    </dgm:pt>
    <dgm:pt modelId="{09C3048B-0BBF-4767-951E-C62BC2F430DA}" type="sibTrans" cxnId="{29340BED-6AE2-4DC1-8C85-28806B4CDE31}">
      <dgm:prSet/>
      <dgm:spPr/>
      <dgm:t>
        <a:bodyPr/>
        <a:lstStyle/>
        <a:p>
          <a:endParaRPr lang="uk-UA"/>
        </a:p>
      </dgm:t>
    </dgm:pt>
    <dgm:pt modelId="{37A3A225-D7EB-4B5F-969A-C6A4DFE96F6A}">
      <dgm:prSet phldrT="[Текст]"/>
      <dgm:spPr/>
      <dgm:t>
        <a:bodyPr/>
        <a:lstStyle/>
        <a:p>
          <a:r>
            <a:rPr lang="uk-UA" dirty="0" smtClean="0"/>
            <a:t>Неефективне через перевантаження учнівської молоді</a:t>
          </a:r>
          <a:endParaRPr lang="uk-UA" dirty="0"/>
        </a:p>
      </dgm:t>
    </dgm:pt>
    <dgm:pt modelId="{93444BA2-1311-413B-97D2-D1E33D45F357}" type="parTrans" cxnId="{078442B5-BB82-4A23-AE5D-A6A2CCDE0028}">
      <dgm:prSet/>
      <dgm:spPr/>
      <dgm:t>
        <a:bodyPr/>
        <a:lstStyle/>
        <a:p>
          <a:endParaRPr lang="uk-UA"/>
        </a:p>
      </dgm:t>
    </dgm:pt>
    <dgm:pt modelId="{A8C5E9D2-54E5-4D37-A84C-6039CB207F93}" type="sibTrans" cxnId="{078442B5-BB82-4A23-AE5D-A6A2CCDE0028}">
      <dgm:prSet/>
      <dgm:spPr/>
      <dgm:t>
        <a:bodyPr/>
        <a:lstStyle/>
        <a:p>
          <a:endParaRPr lang="uk-UA"/>
        </a:p>
      </dgm:t>
    </dgm:pt>
    <dgm:pt modelId="{08D0076C-8DB4-41C2-84BB-102BB69ADB5E}">
      <dgm:prSet phldrT="[Текст]"/>
      <dgm:spPr/>
      <dgm:t>
        <a:bodyPr/>
        <a:lstStyle/>
        <a:p>
          <a:r>
            <a:rPr lang="uk-UA" dirty="0" smtClean="0"/>
            <a:t>Бажання розвиватись, навчатись</a:t>
          </a:r>
          <a:endParaRPr lang="uk-UA" dirty="0"/>
        </a:p>
      </dgm:t>
    </dgm:pt>
    <dgm:pt modelId="{03DACD12-8794-4469-81BF-B751D086A84A}" type="parTrans" cxnId="{1A1CABD1-073C-448B-A10A-7B02928D7FDE}">
      <dgm:prSet/>
      <dgm:spPr/>
      <dgm:t>
        <a:bodyPr/>
        <a:lstStyle/>
        <a:p>
          <a:endParaRPr lang="uk-UA"/>
        </a:p>
      </dgm:t>
    </dgm:pt>
    <dgm:pt modelId="{FF72045D-474E-4622-B3C5-FBFDAA4A06F1}" type="sibTrans" cxnId="{1A1CABD1-073C-448B-A10A-7B02928D7FDE}">
      <dgm:prSet/>
      <dgm:spPr/>
      <dgm:t>
        <a:bodyPr/>
        <a:lstStyle/>
        <a:p>
          <a:endParaRPr lang="uk-UA"/>
        </a:p>
      </dgm:t>
    </dgm:pt>
    <dgm:pt modelId="{02453B56-4BFC-4599-83BF-6B35E609DF08}">
      <dgm:prSet phldrT="[Текст]"/>
      <dgm:spPr/>
      <dgm:t>
        <a:bodyPr/>
        <a:lstStyle/>
        <a:p>
          <a:r>
            <a:rPr lang="uk-UA" dirty="0" smtClean="0"/>
            <a:t>Успіх у навчанні</a:t>
          </a:r>
          <a:endParaRPr lang="uk-UA" dirty="0"/>
        </a:p>
      </dgm:t>
    </dgm:pt>
    <dgm:pt modelId="{5181A9AF-36FF-489A-8F80-F4699A536DB6}" type="parTrans" cxnId="{B6EB347D-DC4B-4FC7-9D1A-AB9A455D0A6E}">
      <dgm:prSet/>
      <dgm:spPr/>
      <dgm:t>
        <a:bodyPr/>
        <a:lstStyle/>
        <a:p>
          <a:endParaRPr lang="uk-UA"/>
        </a:p>
      </dgm:t>
    </dgm:pt>
    <dgm:pt modelId="{ABE2ECE6-C319-4150-91AB-B93E293E8D69}" type="sibTrans" cxnId="{B6EB347D-DC4B-4FC7-9D1A-AB9A455D0A6E}">
      <dgm:prSet/>
      <dgm:spPr/>
      <dgm:t>
        <a:bodyPr/>
        <a:lstStyle/>
        <a:p>
          <a:endParaRPr lang="uk-UA"/>
        </a:p>
      </dgm:t>
    </dgm:pt>
    <dgm:pt modelId="{CE2022F3-9272-4A2D-AF9A-61404864D645}">
      <dgm:prSet phldrT="[Текст]"/>
      <dgm:spPr/>
      <dgm:t>
        <a:bodyPr/>
        <a:lstStyle/>
        <a:p>
          <a:r>
            <a:rPr lang="uk-UA" dirty="0" smtClean="0"/>
            <a:t>Особистісно-зорієнтоване навчання</a:t>
          </a:r>
          <a:endParaRPr lang="uk-UA" dirty="0"/>
        </a:p>
      </dgm:t>
    </dgm:pt>
    <dgm:pt modelId="{61E5EBA4-57FC-49CB-A40C-0BE1538D45A6}" type="sibTrans" cxnId="{9BE95499-4D23-45E0-89BB-275461FEBE1C}">
      <dgm:prSet/>
      <dgm:spPr/>
      <dgm:t>
        <a:bodyPr/>
        <a:lstStyle/>
        <a:p>
          <a:endParaRPr lang="uk-UA"/>
        </a:p>
      </dgm:t>
    </dgm:pt>
    <dgm:pt modelId="{E5C8EAC9-B9A5-426D-8AEC-F7F44EAD63BE}" type="parTrans" cxnId="{9BE95499-4D23-45E0-89BB-275461FEBE1C}">
      <dgm:prSet/>
      <dgm:spPr/>
      <dgm:t>
        <a:bodyPr/>
        <a:lstStyle/>
        <a:p>
          <a:endParaRPr lang="uk-UA"/>
        </a:p>
      </dgm:t>
    </dgm:pt>
    <dgm:pt modelId="{A9093EB0-879F-4B20-A0E1-E8EB766EC8D8}" type="pres">
      <dgm:prSet presAssocID="{25EF3237-4486-4233-A1AA-FEB66E076F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8F2361-C1EF-4090-975C-A157DD2FACCE}" type="pres">
      <dgm:prSet presAssocID="{51990D93-B407-4276-9AAA-8ABBF0E4162D}" presName="linNode" presStyleCnt="0"/>
      <dgm:spPr/>
    </dgm:pt>
    <dgm:pt modelId="{D1DE29C7-5046-4269-BC76-8965E2AB29AE}" type="pres">
      <dgm:prSet presAssocID="{51990D93-B407-4276-9AAA-8ABBF0E4162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5E766-DD88-4AE5-BB2E-95FB7F651DD5}" type="pres">
      <dgm:prSet presAssocID="{51990D93-B407-4276-9AAA-8ABBF0E4162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DB54F5-AC88-4476-8162-6F6D00094B47}" type="pres">
      <dgm:prSet presAssocID="{09C3048B-0BBF-4767-951E-C62BC2F430DA}" presName="spacing" presStyleCnt="0"/>
      <dgm:spPr/>
    </dgm:pt>
    <dgm:pt modelId="{E4CDC6DC-428F-4ED4-AF54-235A43A3B00C}" type="pres">
      <dgm:prSet presAssocID="{CE2022F3-9272-4A2D-AF9A-61404864D645}" presName="linNode" presStyleCnt="0"/>
      <dgm:spPr/>
    </dgm:pt>
    <dgm:pt modelId="{402E9E31-C0D2-4928-B964-E730FF6BF2E5}" type="pres">
      <dgm:prSet presAssocID="{CE2022F3-9272-4A2D-AF9A-61404864D64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BDB8A4-A640-4DAC-81FA-9934FE199E39}" type="pres">
      <dgm:prSet presAssocID="{CE2022F3-9272-4A2D-AF9A-61404864D64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F8B60-7762-43F1-B110-4B76B8371250}" type="presOf" srcId="{37A3A225-D7EB-4B5F-969A-C6A4DFE96F6A}" destId="{3DC5E766-DD88-4AE5-BB2E-95FB7F651DD5}" srcOrd="0" destOrd="0" presId="urn:microsoft.com/office/officeart/2005/8/layout/vList6"/>
    <dgm:cxn modelId="{33702F7B-A852-4AFE-842F-1D8F8E3BC157}" type="presOf" srcId="{CE2022F3-9272-4A2D-AF9A-61404864D645}" destId="{402E9E31-C0D2-4928-B964-E730FF6BF2E5}" srcOrd="0" destOrd="0" presId="urn:microsoft.com/office/officeart/2005/8/layout/vList6"/>
    <dgm:cxn modelId="{22835DB6-F092-46E3-AAB7-715CFB4580F5}" type="presOf" srcId="{51990D93-B407-4276-9AAA-8ABBF0E4162D}" destId="{D1DE29C7-5046-4269-BC76-8965E2AB29AE}" srcOrd="0" destOrd="0" presId="urn:microsoft.com/office/officeart/2005/8/layout/vList6"/>
    <dgm:cxn modelId="{29340BED-6AE2-4DC1-8C85-28806B4CDE31}" srcId="{25EF3237-4486-4233-A1AA-FEB66E076F5C}" destId="{51990D93-B407-4276-9AAA-8ABBF0E4162D}" srcOrd="0" destOrd="0" parTransId="{98DCA6BE-4A0A-438A-A41D-F6E47030CC26}" sibTransId="{09C3048B-0BBF-4767-951E-C62BC2F430DA}"/>
    <dgm:cxn modelId="{078442B5-BB82-4A23-AE5D-A6A2CCDE0028}" srcId="{51990D93-B407-4276-9AAA-8ABBF0E4162D}" destId="{37A3A225-D7EB-4B5F-969A-C6A4DFE96F6A}" srcOrd="0" destOrd="0" parTransId="{93444BA2-1311-413B-97D2-D1E33D45F357}" sibTransId="{A8C5E9D2-54E5-4D37-A84C-6039CB207F93}"/>
    <dgm:cxn modelId="{C5DC01E5-FA11-4FF6-B181-4407E6A2C78F}" type="presOf" srcId="{02453B56-4BFC-4599-83BF-6B35E609DF08}" destId="{90BDB8A4-A640-4DAC-81FA-9934FE199E39}" srcOrd="0" destOrd="1" presId="urn:microsoft.com/office/officeart/2005/8/layout/vList6"/>
    <dgm:cxn modelId="{9BE95499-4D23-45E0-89BB-275461FEBE1C}" srcId="{25EF3237-4486-4233-A1AA-FEB66E076F5C}" destId="{CE2022F3-9272-4A2D-AF9A-61404864D645}" srcOrd="1" destOrd="0" parTransId="{E5C8EAC9-B9A5-426D-8AEC-F7F44EAD63BE}" sibTransId="{61E5EBA4-57FC-49CB-A40C-0BE1538D45A6}"/>
    <dgm:cxn modelId="{A6218948-3E1A-49E4-BBBC-4900BF817741}" type="presOf" srcId="{08D0076C-8DB4-41C2-84BB-102BB69ADB5E}" destId="{90BDB8A4-A640-4DAC-81FA-9934FE199E39}" srcOrd="0" destOrd="0" presId="urn:microsoft.com/office/officeart/2005/8/layout/vList6"/>
    <dgm:cxn modelId="{B6EB347D-DC4B-4FC7-9D1A-AB9A455D0A6E}" srcId="{CE2022F3-9272-4A2D-AF9A-61404864D645}" destId="{02453B56-4BFC-4599-83BF-6B35E609DF08}" srcOrd="1" destOrd="0" parTransId="{5181A9AF-36FF-489A-8F80-F4699A536DB6}" sibTransId="{ABE2ECE6-C319-4150-91AB-B93E293E8D69}"/>
    <dgm:cxn modelId="{1A1CABD1-073C-448B-A10A-7B02928D7FDE}" srcId="{CE2022F3-9272-4A2D-AF9A-61404864D645}" destId="{08D0076C-8DB4-41C2-84BB-102BB69ADB5E}" srcOrd="0" destOrd="0" parTransId="{03DACD12-8794-4469-81BF-B751D086A84A}" sibTransId="{FF72045D-474E-4622-B3C5-FBFDAA4A06F1}"/>
    <dgm:cxn modelId="{E7C4C509-0F61-4379-819D-8C1A2A000093}" type="presOf" srcId="{25EF3237-4486-4233-A1AA-FEB66E076F5C}" destId="{A9093EB0-879F-4B20-A0E1-E8EB766EC8D8}" srcOrd="0" destOrd="0" presId="urn:microsoft.com/office/officeart/2005/8/layout/vList6"/>
    <dgm:cxn modelId="{FAB1333D-3384-4285-984E-FEA67F55CACD}" type="presParOf" srcId="{A9093EB0-879F-4B20-A0E1-E8EB766EC8D8}" destId="{D58F2361-C1EF-4090-975C-A157DD2FACCE}" srcOrd="0" destOrd="0" presId="urn:microsoft.com/office/officeart/2005/8/layout/vList6"/>
    <dgm:cxn modelId="{046D0806-4E9C-4F85-BD2F-FFB7C960D735}" type="presParOf" srcId="{D58F2361-C1EF-4090-975C-A157DD2FACCE}" destId="{D1DE29C7-5046-4269-BC76-8965E2AB29AE}" srcOrd="0" destOrd="0" presId="urn:microsoft.com/office/officeart/2005/8/layout/vList6"/>
    <dgm:cxn modelId="{B1AD4810-A803-4611-9708-1F3E3BA5CCB7}" type="presParOf" srcId="{D58F2361-C1EF-4090-975C-A157DD2FACCE}" destId="{3DC5E766-DD88-4AE5-BB2E-95FB7F651DD5}" srcOrd="1" destOrd="0" presId="urn:microsoft.com/office/officeart/2005/8/layout/vList6"/>
    <dgm:cxn modelId="{91B452EB-E741-4667-A28C-22D5D789474E}" type="presParOf" srcId="{A9093EB0-879F-4B20-A0E1-E8EB766EC8D8}" destId="{B5DB54F5-AC88-4476-8162-6F6D00094B47}" srcOrd="1" destOrd="0" presId="urn:microsoft.com/office/officeart/2005/8/layout/vList6"/>
    <dgm:cxn modelId="{26B989A2-004C-47A8-A3AA-5A1BDDD14F67}" type="presParOf" srcId="{A9093EB0-879F-4B20-A0E1-E8EB766EC8D8}" destId="{E4CDC6DC-428F-4ED4-AF54-235A43A3B00C}" srcOrd="2" destOrd="0" presId="urn:microsoft.com/office/officeart/2005/8/layout/vList6"/>
    <dgm:cxn modelId="{1A650548-AA59-42C5-A3EB-6143093F2A87}" type="presParOf" srcId="{E4CDC6DC-428F-4ED4-AF54-235A43A3B00C}" destId="{402E9E31-C0D2-4928-B964-E730FF6BF2E5}" srcOrd="0" destOrd="0" presId="urn:microsoft.com/office/officeart/2005/8/layout/vList6"/>
    <dgm:cxn modelId="{3E13D4F3-34A7-4822-A8DF-9B62693920A1}" type="presParOf" srcId="{E4CDC6DC-428F-4ED4-AF54-235A43A3B00C}" destId="{90BDB8A4-A640-4DAC-81FA-9934FE199E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7E6B8-03F3-43B9-9B08-971B7909F06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33D83-F01B-4E33-925C-82CA699DE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420A5-8F14-48DC-BD8B-30DEC4FFB8D5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AC828-8FA9-4047-9ADF-CE04E5EFF8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1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C828-8FA9-4047-9ADF-CE04E5EFF8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C828-8FA9-4047-9ADF-CE04E5EFF84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C828-8FA9-4047-9ADF-CE04E5EFF8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32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33575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НЕФОРМАЛЬНА ТА ІНФОРМАЛЬНА ОСВІТА В ХІМІЇ</a:t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5072098" cy="10001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uk-UA" sz="2600" b="1" i="1" dirty="0" smtClean="0">
                <a:solidFill>
                  <a:schemeClr val="bg2">
                    <a:lumMod val="10000"/>
                  </a:schemeClr>
                </a:solidFill>
              </a:rPr>
              <a:t>Обирай свою майбутню професійну компетентність в позакласній та позашкільній роботі з молоддю</a:t>
            </a:r>
            <a:endParaRPr lang="uk-UA" sz="2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depositphotos_187974496-stock-photo-square-academic-hat-stack-diffe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572008"/>
            <a:ext cx="292895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00108"/>
            <a:ext cx="8183880" cy="71438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Інформальна</a:t>
            </a:r>
            <a:r>
              <a:rPr lang="uk-UA" dirty="0" smtClean="0">
                <a:solidFill>
                  <a:srgbClr val="FF0000"/>
                </a:solidFill>
              </a:rPr>
              <a:t> освіта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2071678"/>
            <a:ext cx="3931920" cy="414340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Сукупність інших варіантів і форм інформаційного та іншого впливу на здобувачів за домінуванням ЗМІ та модифікованої системи Інтернет 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149" b="1149"/>
          <a:stretch>
            <a:fillRect/>
          </a:stretch>
        </p:blipFill>
        <p:spPr bwMode="auto">
          <a:xfrm>
            <a:off x="5353475" y="2785708"/>
            <a:ext cx="2736000" cy="271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ІНФОРМАЦІЙНА ЕРА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643050"/>
            <a:ext cx="7986738" cy="1785950"/>
          </a:xfrm>
        </p:spPr>
        <p:txBody>
          <a:bodyPr>
            <a:normAutofit/>
          </a:bodyPr>
          <a:lstStyle/>
          <a:p>
            <a:r>
              <a:rPr lang="uk-UA" dirty="0" smtClean="0"/>
              <a:t>ІНФОРМАЦІЙНИЙ ВИБУХ”</a:t>
            </a:r>
          </a:p>
          <a:p>
            <a:pPr>
              <a:buNone/>
            </a:pPr>
            <a:r>
              <a:rPr lang="uk-UA" dirty="0" smtClean="0"/>
              <a:t>(інформація через комп’ютер, телевізор, радіо, телефон, книги, лекції, ін.)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00063" y="3286125"/>
          <a:ext cx="8186737" cy="264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283922" cy="357190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Основними завданнями </a:t>
            </a:r>
            <a: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вивчення дисципліни </a:t>
            </a:r>
            <a:r>
              <a:rPr lang="uk-UA" sz="2000" dirty="0" smtClean="0">
                <a:solidFill>
                  <a:srgbClr val="FF0000"/>
                </a:solidFill>
                <a:effectLst/>
              </a:rPr>
              <a:t>«Неформальна та інформальна освіта в хімії»</a:t>
            </a:r>
            <a:r>
              <a:rPr lang="uk-UA" sz="2000" b="0" dirty="0" smtClean="0"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є:</a:t>
            </a:r>
            <a:b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</a:br>
            <a: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- формування у магістрантів цілісного уявлення щодо функціонування системи позакласної та позашкільної освіти з хімії в Україні та світі;</a:t>
            </a:r>
            <a:b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</a:br>
            <a: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- вивчення системи ефективної організації процесів хімічної самоосвіти з використанням сучасних ресурсів інформаційних систем;</a:t>
            </a:r>
            <a:b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</a:br>
            <a:r>
              <a:rPr lang="uk-UA" sz="2000" b="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- поглиблене засвоєння магістрантами теоретичних положень дисципліни та набуття практичних умінь для майбутньої професійної діяльності у якості вчителя хімії у закладах позакласної та позашкільної освіти чи викладача у ЗВО.</a:t>
            </a:r>
            <a:endParaRPr lang="ru-RU" sz="2000" dirty="0"/>
          </a:p>
        </p:txBody>
      </p:sp>
      <p:pic>
        <p:nvPicPr>
          <p:cNvPr id="7" name="Picture 2" descr="C:\Users\user\Desktop\Obl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256"/>
            <a:ext cx="2500330" cy="1857388"/>
          </a:xfrm>
          <a:prstGeom prst="rect">
            <a:avLst/>
          </a:prstGeom>
          <a:noFill/>
        </p:spPr>
      </p:pic>
      <p:pic>
        <p:nvPicPr>
          <p:cNvPr id="9" name="Содержимое 8" descr="SP_A03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2486" r="12486"/>
          <a:stretch>
            <a:fillRect/>
          </a:stretch>
        </p:blipFill>
        <p:spPr>
          <a:xfrm>
            <a:off x="857224" y="4286256"/>
            <a:ext cx="2357454" cy="1928826"/>
          </a:xfrm>
        </p:spPr>
      </p:pic>
      <p:sp>
        <p:nvSpPr>
          <p:cNvPr id="14" name="Прямоугольник 13"/>
          <p:cNvSpPr/>
          <p:nvPr/>
        </p:nvSpPr>
        <p:spPr>
          <a:xfrm>
            <a:off x="3357554" y="4714884"/>
            <a:ext cx="1879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b="1" dirty="0" smtClean="0">
                <a:solidFill>
                  <a:srgbClr val="5A5FC8"/>
                </a:solidFill>
                <a:latin typeface="Georgia" pitchFamily="18" charset="0"/>
                <a:cs typeface="Times New Roman" pitchFamily="18" charset="0"/>
              </a:rPr>
              <a:t>H</a:t>
            </a:r>
            <a:r>
              <a:rPr lang="en-US" altLang="uk-UA" b="1" baseline="-25000" dirty="0" smtClean="0">
                <a:solidFill>
                  <a:srgbClr val="5A5FC8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altLang="uk-UA" b="1" dirty="0" smtClean="0">
                <a:solidFill>
                  <a:srgbClr val="5A5FC8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altLang="uk-UA" sz="1100" dirty="0" smtClean="0">
                <a:solidFill>
                  <a:srgbClr val="5A5FC8"/>
                </a:solidFill>
              </a:rPr>
              <a:t> </a:t>
            </a:r>
            <a:r>
              <a:rPr lang="uk-UA" altLang="uk-UA" sz="1100" dirty="0" smtClean="0">
                <a:solidFill>
                  <a:srgbClr val="5A5FC8"/>
                </a:solidFill>
              </a:rPr>
              <a:t> </a:t>
            </a:r>
          </a:p>
          <a:p>
            <a:r>
              <a:rPr lang="uk-UA" altLang="uk-UA" sz="1100" b="1" dirty="0" smtClean="0">
                <a:solidFill>
                  <a:srgbClr val="5A5FC8"/>
                </a:solidFill>
                <a:latin typeface="Georgia" pitchFamily="18" charset="0"/>
              </a:rPr>
              <a:t>                 </a:t>
            </a:r>
            <a:r>
              <a:rPr lang="en-US" altLang="uk-UA" b="1" dirty="0" smtClean="0">
                <a:solidFill>
                  <a:srgbClr val="5A5FC8"/>
                </a:solidFill>
                <a:latin typeface="Georgia" pitchFamily="18" charset="0"/>
              </a:rPr>
              <a:t>H</a:t>
            </a:r>
            <a:r>
              <a:rPr lang="en-US" altLang="uk-UA" b="1" baseline="-25000" dirty="0" smtClean="0">
                <a:solidFill>
                  <a:srgbClr val="5A5FC8"/>
                </a:solidFill>
                <a:latin typeface="Georgia" pitchFamily="18" charset="0"/>
              </a:rPr>
              <a:t>2</a:t>
            </a:r>
            <a:r>
              <a:rPr lang="en-US" altLang="uk-UA" b="1" dirty="0" smtClean="0">
                <a:solidFill>
                  <a:srgbClr val="5A5FC8"/>
                </a:solidFill>
                <a:latin typeface="Georgia" pitchFamily="18" charset="0"/>
              </a:rPr>
              <a:t>SO</a:t>
            </a:r>
            <a:r>
              <a:rPr lang="en-US" altLang="uk-UA" b="1" baseline="-25000" dirty="0" smtClean="0">
                <a:solidFill>
                  <a:srgbClr val="5A5FC8"/>
                </a:solidFill>
                <a:latin typeface="Georgia" pitchFamily="18" charset="0"/>
              </a:rPr>
              <a:t>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97538" y="4286256"/>
            <a:ext cx="748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b="1" dirty="0" smtClean="0">
                <a:solidFill>
                  <a:srgbClr val="5A5FC8"/>
                </a:solidFill>
                <a:latin typeface="Georgia" pitchFamily="18" charset="0"/>
                <a:cs typeface="Times New Roman" pitchFamily="18" charset="0"/>
              </a:rPr>
              <a:t>CaC</a:t>
            </a:r>
            <a:r>
              <a:rPr lang="en-US" altLang="uk-UA" b="1" baseline="-25000" dirty="0" smtClean="0">
                <a:solidFill>
                  <a:srgbClr val="5A5FC8"/>
                </a:solidFill>
                <a:latin typeface="Georgia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pic>
        <p:nvPicPr>
          <p:cNvPr id="16" name="Picture 1" descr="http://hybridation.ru/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500702"/>
            <a:ext cx="857256" cy="65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http://hybridation.ru/sp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500702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86314" y="458415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b="1" dirty="0" smtClean="0">
                <a:solidFill>
                  <a:srgbClr val="5A5FC8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uk-UA" b="1" baseline="-25000" dirty="0" smtClean="0">
                <a:solidFill>
                  <a:srgbClr val="5A5FC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uk-UA" b="1" dirty="0" smtClean="0">
                <a:solidFill>
                  <a:srgbClr val="5A5FC8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uk-UA" b="1" baseline="-25000" dirty="0" smtClean="0">
                <a:solidFill>
                  <a:srgbClr val="5A5FC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uk-UA" b="1" dirty="0" smtClean="0">
                <a:solidFill>
                  <a:srgbClr val="5A5FC8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24288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Обирай дисципліну «Неформальна та інформальна освіта в хімії»! </a:t>
            </a:r>
            <a:br>
              <a:rPr lang="uk-UA" sz="2800" dirty="0" smtClean="0"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</a:rPr>
              <a:t>Створюй особисту матрицю професійного зростання.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chernik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143248"/>
            <a:ext cx="4214822" cy="351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14752"/>
            <a:ext cx="818388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Освітньо-професійна програма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“ Середня освіта (Хімія)”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Другий (магістерський)рівень вищої освіти</a:t>
            </a:r>
            <a:b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Спеціальність 014 Середня освіта (Хімія)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Міністерство</a:t>
            </a:r>
            <a:r>
              <a:rPr lang="ru-RU" i="1" dirty="0" smtClean="0">
                <a:solidFill>
                  <a:srgbClr val="7030A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освіти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науки України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Херсонський державний університет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Медичний факультет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Кафедра хімії та фармації</a:t>
            </a:r>
          </a:p>
        </p:txBody>
      </p:sp>
    </p:spTree>
    <p:extLst>
      <p:ext uri="{BB962C8B-B14F-4D97-AF65-F5344CB8AC3E}">
        <p14:creationId xmlns:p14="http://schemas.microsoft.com/office/powerpoint/2010/main" xmlns="" val="260435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Мета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освітньої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компоненти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571612"/>
            <a:ext cx="8129614" cy="2428892"/>
          </a:xfrm>
        </p:spPr>
        <p:txBody>
          <a:bodyPr>
            <a:normAutofit fontScale="77500" lnSpcReduction="20000"/>
          </a:bodyPr>
          <a:lstStyle/>
          <a:p>
            <a:r>
              <a:rPr lang="uk-UA" sz="3200" b="1" u="sng" dirty="0" smtClean="0"/>
              <a:t>Метою</a:t>
            </a:r>
            <a:r>
              <a:rPr lang="uk-UA" sz="2800" dirty="0" smtClean="0"/>
              <a:t>  освітньої компоненти «Неформальна та інформальна освіта в хімії» є формування у здобувачів другого (магістерського) рівня вищої освіти теоретичної  і   практичної готовності до ефективної організації позакласної та позашкільної хімічної самоосвіти молоді з цілеспрямованим використанням  потенціалу сучасних інформаційних систем. </a:t>
            </a:r>
            <a:endParaRPr lang="ru-RU" dirty="0"/>
          </a:p>
        </p:txBody>
      </p:sp>
      <p:pic>
        <p:nvPicPr>
          <p:cNvPr id="5" name="Содержимое 4" descr="depositphotos_29843121-stock-photo-opened-magic-book-with-mag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71802" y="4143374"/>
            <a:ext cx="3786214" cy="2143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Предмет навчальної дисципліни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428736"/>
            <a:ext cx="3931920" cy="4071966"/>
          </a:xfrm>
        </p:spPr>
        <p:txBody>
          <a:bodyPr>
            <a:normAutofit fontScale="70000" lnSpcReduction="20000"/>
          </a:bodyPr>
          <a:lstStyle/>
          <a:p>
            <a:r>
              <a:rPr lang="uk-UA" sz="2800" dirty="0" smtClean="0"/>
              <a:t>Пізнання викликів сучасності (стрімкий розвиток наукового знання, зростання кількості та різноманітності інформаційних ресурсів, зростання пріоритету самостійного засвоєння  змісту природничих наук) щодо підвищення статусу викладацької діяльності у вітчизняній системі вищої професійної освіти.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785794"/>
            <a:ext cx="782669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Взаємозв'язок формальної, неформальної та інформальної освіти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2468880"/>
            <a:ext cx="3786214" cy="23888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 rot="10800000">
            <a:off x="7000892" y="2282048"/>
            <a:ext cx="714380" cy="1932770"/>
          </a:xfrm>
          <a:prstGeom prst="curvedRightArrow">
            <a:avLst>
              <a:gd name="adj1" fmla="val 50000"/>
              <a:gd name="adj2" fmla="val 125712"/>
              <a:gd name="adj3" fmla="val 2734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flipV="1">
            <a:off x="2857488" y="5500702"/>
            <a:ext cx="3571900" cy="714380"/>
          </a:xfrm>
          <a:prstGeom prst="curvedDownArrow">
            <a:avLst>
              <a:gd name="adj1" fmla="val 74908"/>
              <a:gd name="adj2" fmla="val 136505"/>
              <a:gd name="adj3" fmla="val 20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3929066"/>
            <a:ext cx="3857652" cy="157163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Інформальна освіта</a:t>
            </a:r>
            <a:endParaRPr lang="ru-RU" sz="28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285984" y="2143116"/>
            <a:ext cx="4714907" cy="1500197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uk-UA" sz="3600" dirty="0" smtClean="0"/>
              <a:t>Формальна освіта</a:t>
            </a:r>
            <a:endParaRPr lang="ru-RU" sz="3600" dirty="0"/>
          </a:p>
        </p:txBody>
      </p:sp>
      <p:sp>
        <p:nvSpPr>
          <p:cNvPr id="13" name="Выгнутая влево стрелка 12"/>
          <p:cNvSpPr/>
          <p:nvPr/>
        </p:nvSpPr>
        <p:spPr>
          <a:xfrm rot="10800000" flipH="1">
            <a:off x="1571604" y="2357430"/>
            <a:ext cx="714380" cy="1791544"/>
          </a:xfrm>
          <a:prstGeom prst="curvedRightArrow">
            <a:avLst>
              <a:gd name="adj1" fmla="val 50000"/>
              <a:gd name="adj2" fmla="val 125712"/>
              <a:gd name="adj3" fmla="val 2734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3857628"/>
            <a:ext cx="3929090" cy="164307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Неформальна</a:t>
            </a:r>
            <a:r>
              <a:rPr lang="uk-UA" dirty="0" smtClean="0"/>
              <a:t> </a:t>
            </a:r>
            <a:r>
              <a:rPr lang="uk-UA" sz="2800" dirty="0" smtClean="0"/>
              <a:t>освіта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64294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Формальна освіта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643050"/>
            <a:ext cx="4343400" cy="4071966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Сукупність “ визнаних ” закладів освіти, запропонованих ними освітніх програм, курсів, обов'язкових форм організації навчального процесу та контролю якості освіти, після виконання яких здобувач отримує офіційну освітню кваліфікацію певного обсягу, рівня, змісту,  зафіксовану в посвідченні</a:t>
            </a:r>
            <a:endParaRPr lang="ru-RU" sz="2000" dirty="0"/>
          </a:p>
        </p:txBody>
      </p:sp>
      <p:pic>
        <p:nvPicPr>
          <p:cNvPr id="5" name="Содержимое 4" descr="foto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643337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71438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Неформальна освіта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714488"/>
            <a:ext cx="4129086" cy="435771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Аналог формальної освіти в позакласній роботі та позашкільних закладах, що є доповненням до неї чи паралельною структурою. Посвідчення про таку освіту можуть визнаватися, не визнаватися чи не існувати.</a:t>
            </a:r>
            <a:endParaRPr lang="ru-RU" dirty="0"/>
          </a:p>
        </p:txBody>
      </p:sp>
      <p:pic>
        <p:nvPicPr>
          <p:cNvPr id="7" name="Рисунок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53444"/>
            <a:ext cx="3571899" cy="30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78581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Позаурочна діяльність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42148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4000" b="1" dirty="0" smtClean="0">
                <a:solidFill>
                  <a:srgbClr val="6600CC"/>
                </a:solidFill>
              </a:rPr>
              <a:t>Гуртки</a:t>
            </a:r>
          </a:p>
          <a:p>
            <a:pPr algn="ctr"/>
            <a:r>
              <a:rPr lang="uk-UA" sz="4000" b="1" dirty="0" smtClean="0">
                <a:solidFill>
                  <a:srgbClr val="6600CC"/>
                </a:solidFill>
              </a:rPr>
              <a:t>Олімпіади</a:t>
            </a:r>
          </a:p>
          <a:p>
            <a:pPr algn="ctr"/>
            <a:r>
              <a:rPr lang="uk-UA" sz="4000" b="1" dirty="0" smtClean="0">
                <a:solidFill>
                  <a:srgbClr val="6600CC"/>
                </a:solidFill>
              </a:rPr>
              <a:t>Мала академія наук</a:t>
            </a:r>
          </a:p>
          <a:p>
            <a:pPr algn="ctr"/>
            <a:r>
              <a:rPr lang="uk-UA" sz="4000" b="1" dirty="0" smtClean="0">
                <a:solidFill>
                  <a:srgbClr val="6600CC"/>
                </a:solidFill>
              </a:rPr>
              <a:t>Турніри</a:t>
            </a:r>
          </a:p>
          <a:p>
            <a:pPr algn="ctr"/>
            <a:r>
              <a:rPr lang="uk-UA" sz="4000" b="1" dirty="0" smtClean="0">
                <a:solidFill>
                  <a:srgbClr val="6600CC"/>
                </a:solidFill>
              </a:rPr>
              <a:t>Конкурси</a:t>
            </a:r>
          </a:p>
          <a:p>
            <a:pPr>
              <a:buNone/>
            </a:pPr>
            <a:r>
              <a:rPr lang="uk-UA" i="1" u="sng" dirty="0" smtClean="0"/>
              <a:t>  Умови розвитку здібностей учнів </a:t>
            </a:r>
            <a:r>
              <a:rPr lang="uk-UA" dirty="0" smtClean="0"/>
              <a:t>– включення в навчально-виховний процес стимулювання дослідницької діяльності та творчої активності, розвиток позитивного ставлення до навчальної праці.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85725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Мала академія наук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40005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Формування базових науково-дослідницьких вмінь та навичок:</a:t>
            </a:r>
          </a:p>
          <a:p>
            <a:r>
              <a:rPr lang="uk-UA" sz="3600" u="sng" dirty="0" smtClean="0"/>
              <a:t>Інтелектуальні</a:t>
            </a:r>
            <a:r>
              <a:rPr lang="uk-UA" sz="3600" dirty="0" smtClean="0"/>
              <a:t> </a:t>
            </a:r>
            <a:r>
              <a:rPr lang="uk-UA" dirty="0" smtClean="0"/>
              <a:t>(аналіз, синтез, порівняння, узагальнення, систематизація, абстрагування, опис об’єктів, встановлення причинно-наслідкових зв'язків, постановка проблем і висунення гіпотез, пошук і використання аналогій, дедуктивний висновок і доказ);</a:t>
            </a:r>
          </a:p>
          <a:p>
            <a:r>
              <a:rPr lang="uk-UA" sz="3600" u="sng" dirty="0" smtClean="0"/>
              <a:t>Практичні</a:t>
            </a:r>
            <a:r>
              <a:rPr lang="uk-UA" sz="3200" dirty="0" smtClean="0"/>
              <a:t> </a:t>
            </a:r>
            <a:r>
              <a:rPr lang="uk-UA" dirty="0" smtClean="0"/>
              <a:t>(використання навчальної, додаткової, довідникової літератури; добір матеріалів для експерименту; оформлення результатів дослідження);</a:t>
            </a:r>
          </a:p>
          <a:p>
            <a:r>
              <a:rPr lang="uk-UA" sz="3600" u="sng" dirty="0" smtClean="0"/>
              <a:t>Самоорганізації та самоконтролю </a:t>
            </a:r>
            <a:r>
              <a:rPr lang="uk-UA" dirty="0" smtClean="0"/>
              <a:t>(планування пошукової та науково-дослідної роботи, раціональне використання часу й засобів діяльності, перевірка отриманих результатів)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684</TotalTime>
  <Words>406</Words>
  <Application>Microsoft Office PowerPoint</Application>
  <PresentationFormat>Экран (4:3)</PresentationFormat>
  <Paragraphs>51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  НЕФОРМАЛЬНА ТА ІНФОРМАЛЬНА ОСВІТА В ХІМІЇ </vt:lpstr>
      <vt:lpstr>Освітньо-професійна програма “ Середня освіта (Хімія)”  Другий (магістерський)рівень вищої освіти   Спеціальність 014 Середня освіта (Хімія)</vt:lpstr>
      <vt:lpstr>Мета освітньої компоненти</vt:lpstr>
      <vt:lpstr>Предмет навчальної дисципліни</vt:lpstr>
      <vt:lpstr>Взаємозв'язок формальної, неформальної та інформальної освіти</vt:lpstr>
      <vt:lpstr>Формальна освіта</vt:lpstr>
      <vt:lpstr>Неформальна освіта</vt:lpstr>
      <vt:lpstr>Позаурочна діяльність</vt:lpstr>
      <vt:lpstr>Мала академія наук</vt:lpstr>
      <vt:lpstr>Інформальна освіта</vt:lpstr>
      <vt:lpstr>ІНФОРМАЦІЙНА ЕРА</vt:lpstr>
      <vt:lpstr>Основними завданнями вивчення дисципліни «Неформальна та інформальна освіта в хімії» є: - формування у магістрантів цілісного уявлення щодо функціонування системи позакласної та позашкільної освіти з хімії в Україні та світі; - вивчення системи ефективної організації процесів хімічної самоосвіти з використанням сучасних ресурсів інформаційних систем; - поглиблене засвоєння магістрантами теоретичних положень дисципліни та набуття практичних умінь для майбутньої професійної діяльності у якості вчителя хімії у закладах позакласної та позашкільної освіти чи викладача у ЗВО.</vt:lpstr>
      <vt:lpstr>Обирай дисципліну «Неформальна та інформальна освіта в хімії»!  Створюй особисту матрицю професійного зростання.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і практика вищої професійної освіти з хімії в Україні та світі</dc:title>
  <dc:creator>NotMain</dc:creator>
  <cp:lastModifiedBy>vishnevskaya</cp:lastModifiedBy>
  <cp:revision>83</cp:revision>
  <dcterms:created xsi:type="dcterms:W3CDTF">2020-08-14T11:15:14Z</dcterms:created>
  <dcterms:modified xsi:type="dcterms:W3CDTF">2021-03-19T06:32:13Z</dcterms:modified>
</cp:coreProperties>
</file>